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1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l-G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mailto:gkaraveladimitra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chtzouv123@gmail.com" TargetMode="External"/><Relationship Id="rId5" Type="http://schemas.openxmlformats.org/officeDocument/2006/relationships/hyperlink" Target="mailto:trypos2307@gmail.com" TargetMode="External"/><Relationship Id="rId4" Type="http://schemas.openxmlformats.org/officeDocument/2006/relationships/hyperlink" Target="mailto:nicoletatour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007"/>
            <a:ext cx="6041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404: Disease Not Found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947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VisionX:</a:t>
            </a: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Πλατφόρμα ΑΙ υποστήριξης ιατρικού προσωπικού για κατηγοριοποίηση σε high, medium και low risk περιστατικά.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993"/>
            <a:ext cx="10949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Το Πρόβλημα: Μεγάλος όγκος εξετάσεων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8400"/>
            <a:ext cx="13042821" cy="2615208"/>
          </a:xfrm>
          <a:prstGeom prst="roundRect">
            <a:avLst>
              <a:gd name="adj" fmla="val 364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4" name="Text 2"/>
          <p:cNvSpPr/>
          <p:nvPr/>
        </p:nvSpPr>
        <p:spPr>
          <a:xfrm>
            <a:off x="1051084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136112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Τα μεγάλα νοσοκομεία και κέντρα αναφοράς διαχειρίζονται άνω των 100 ακτινογραφιών θώρακα ημερησίως.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578310"/>
            <a:ext cx="125282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Περίπου 1 στους 14 ασθενείς μπορεί να υποστεί βλάβη λόγω διαγνωστικού λάθους – και έως 85% αυτών θεωρούνται προλήψιμα.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5383411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Σε περιόδους αιχμής, έως και το 30% των εξετάσεων καθυστερεί, επηρεάζοντας άμεσα την ποσρεία της θεραπείας.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4" name="Text 1"/>
          <p:cNvSpPr/>
          <p:nvPr/>
        </p:nvSpPr>
        <p:spPr>
          <a:xfrm>
            <a:off x="604219" y="534408"/>
            <a:ext cx="10986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Η Λύση: AI-driven υποστηρικτικό εργαλείο</a:t>
            </a:r>
            <a:endParaRPr lang="en-US" sz="4450" dirty="0"/>
          </a:p>
        </p:txBody>
      </p:sp>
      <p:pic>
        <p:nvPicPr>
          <p:cNvPr id="5" name="VisionX">
            <a:hlinkClick r:id="" action="ppaction://media"/>
            <a:extLst>
              <a:ext uri="{FF2B5EF4-FFF2-40B4-BE49-F238E27FC236}">
                <a16:creationId xmlns:a16="http://schemas.microsoft.com/office/drawing/2014/main" id="{AF68B508-0BA6-FB52-01DC-23839239E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2322" y="1566573"/>
            <a:ext cx="11195824" cy="5904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Γιατί εμάς;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25128" y="2646045"/>
            <a:ext cx="40075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Χρησιμοποιούμε explainable 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6463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ώστε οι γιατροί να καταλαβαίνουν πως προκύπτει η απόφαση.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370522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46045"/>
            <a:ext cx="3239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Ανθρώπινος Παράγοντας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36463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Λιγότερα λάθη, λιγότεροι επανέλεγχοι, βελτιστοποίηση ροής εργασιών.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370522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1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Ασφάλεια Ασθενών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407581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Ταχύτερη ανίχνευση κρίσιμων παθολογιών και καλύτερη κλινική λήψη αποφάσεων.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367576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667726"/>
            <a:ext cx="4238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Κατηγοριοποίηση περιστατικών 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15814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ώστε ο γιατρός να βλέπει με σειρά προτεραιότητας (high-medium) τις εξετάσεις. 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382941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367576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Ανάλυση Αγοράς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17527"/>
            <a:ext cx="13042821" cy="2535912"/>
          </a:xfrm>
          <a:prstGeom prst="roundRect">
            <a:avLst>
              <a:gd name="adj" fmla="val 5769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4" name="Shape 2"/>
          <p:cNvSpPr/>
          <p:nvPr/>
        </p:nvSpPr>
        <p:spPr>
          <a:xfrm>
            <a:off x="763310" y="2117527"/>
            <a:ext cx="121920" cy="25359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5" name="Text 3"/>
          <p:cNvSpPr/>
          <p:nvPr/>
        </p:nvSpPr>
        <p:spPr>
          <a:xfrm>
            <a:off x="1142524" y="2374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Που απευθυνόμαστε;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65239"/>
            <a:ext cx="12436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Πελάτες: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Νοσοκομεία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και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ιδιωτικές κλινικές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 ~ 15.000 νοσοκομεία στην Ευρωπαική Ένωση , 128 νοσοκομεία και 138 ιδιωτικές κλινικές στην Ελλάδα).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3670340"/>
            <a:ext cx="12436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Τελικοί χρήστες: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Ακτινολόγοι 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σε νοσοκομεία και κλινικές που χρειάζονται υποστήριξη για να οργανώνουν εξετάσεις όταν υπάρχουν εκατοντάδες X-rays άνα ημέρα.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08590"/>
            <a:ext cx="13042821" cy="2252305"/>
          </a:xfrm>
          <a:prstGeom prst="roundRect">
            <a:avLst>
              <a:gd name="adj" fmla="val 6496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9" name="Shape 7"/>
          <p:cNvSpPr/>
          <p:nvPr/>
        </p:nvSpPr>
        <p:spPr>
          <a:xfrm>
            <a:off x="763310" y="4908590"/>
            <a:ext cx="121920" cy="2252305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0" name="Text 8"/>
          <p:cNvSpPr/>
          <p:nvPr/>
        </p:nvSpPr>
        <p:spPr>
          <a:xfrm>
            <a:off x="1142524" y="5165884"/>
            <a:ext cx="4320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Ποιες ειναι οι τάσεις της αγοράς;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42524" y="5656302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Ραγδαία ανάπτυξη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στον τομέα υγείας.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42524" y="6098500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Πίεση για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ταχεία διάγνωση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και μικρότερο χρόνο αναμονής ασθενών.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2524" y="6540698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Μεγάλη ζήτηση για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σε ιατρικές εφαρμογές.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5730"/>
            <a:ext cx="638996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Ανταγωνιστική Ανάλυση &amp; Καινοτομία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831300"/>
            <a:ext cx="13042821" cy="5322570"/>
          </a:xfrm>
          <a:prstGeom prst="roundRect">
            <a:avLst>
              <a:gd name="adj" fmla="val 11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4" name="Shape 2"/>
          <p:cNvSpPr/>
          <p:nvPr/>
        </p:nvSpPr>
        <p:spPr>
          <a:xfrm>
            <a:off x="801410" y="1838920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5" name="Text 3"/>
          <p:cNvSpPr/>
          <p:nvPr/>
        </p:nvSpPr>
        <p:spPr>
          <a:xfrm>
            <a:off x="949047" y="1934885"/>
            <a:ext cx="17154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Ανταγωνιστική Ανάλυση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966918" y="193488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404: Disease Not Found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95887" y="193488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Qure.ai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424857" y="193488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Lunit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9653826" y="193488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Vudo Med CXR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11882795" y="1934885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Aidoc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801410" y="2266593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2" name="Text 10"/>
          <p:cNvSpPr/>
          <p:nvPr/>
        </p:nvSpPr>
        <p:spPr>
          <a:xfrm>
            <a:off x="949047" y="2362557"/>
            <a:ext cx="17154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Ανάλυση ακτινογραφιών θώρακα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2966918" y="2362557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195887" y="2362557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424857" y="2362557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9653826" y="2362557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11882795" y="2362557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801410" y="2930009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9" name="Text 17"/>
          <p:cNvSpPr/>
          <p:nvPr/>
        </p:nvSpPr>
        <p:spPr>
          <a:xfrm>
            <a:off x="949047" y="3025973"/>
            <a:ext cx="17154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AΙ προβλέψεις παθήσεων 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2966918" y="3025973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 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5195887" y="3025973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424857" y="3025973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653826" y="3025973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11882795" y="3025973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801410" y="3357682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26" name="Text 24"/>
          <p:cNvSpPr/>
          <p:nvPr/>
        </p:nvSpPr>
        <p:spPr>
          <a:xfrm>
            <a:off x="949047" y="3453646"/>
            <a:ext cx="17154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(Heatmaps) 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2966918" y="3453646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 (Grad-CAM)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5195887" y="3453646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7424857" y="3453646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9653826" y="3453646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11882795" y="3453646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32" name="Shape 30"/>
          <p:cNvSpPr/>
          <p:nvPr/>
        </p:nvSpPr>
        <p:spPr>
          <a:xfrm>
            <a:off x="801410" y="4021098"/>
            <a:ext cx="130275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33" name="Text 31"/>
          <p:cNvSpPr/>
          <p:nvPr/>
        </p:nvSpPr>
        <p:spPr>
          <a:xfrm>
            <a:off x="949047" y="4117062"/>
            <a:ext cx="17154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Ελαφριά web εφαρμογή (χωρίς εγκατάσταση)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2966918" y="4117062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5195887" y="4117062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36" name="Text 34"/>
          <p:cNvSpPr/>
          <p:nvPr/>
        </p:nvSpPr>
        <p:spPr>
          <a:xfrm>
            <a:off x="7424857" y="4117062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9653826" y="4117062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11882795" y="4117062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801410" y="4684514"/>
            <a:ext cx="13027581" cy="899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40" name="Text 38"/>
          <p:cNvSpPr/>
          <p:nvPr/>
        </p:nvSpPr>
        <p:spPr>
          <a:xfrm>
            <a:off x="949047" y="4780478"/>
            <a:ext cx="171545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Κατηγοριοποίηση  σε Risk Levels (High//Medium/low)</a:t>
            </a:r>
            <a:endParaRPr lang="en-US" sz="1150" dirty="0"/>
          </a:p>
        </p:txBody>
      </p:sp>
      <p:sp>
        <p:nvSpPr>
          <p:cNvPr id="41" name="Text 39"/>
          <p:cNvSpPr/>
          <p:nvPr/>
        </p:nvSpPr>
        <p:spPr>
          <a:xfrm>
            <a:off x="2966918" y="478047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42" name="Text 40"/>
          <p:cNvSpPr/>
          <p:nvPr/>
        </p:nvSpPr>
        <p:spPr>
          <a:xfrm>
            <a:off x="5195887" y="478047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43" name="Text 41"/>
          <p:cNvSpPr/>
          <p:nvPr/>
        </p:nvSpPr>
        <p:spPr>
          <a:xfrm>
            <a:off x="7424857" y="478047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44" name="Text 42"/>
          <p:cNvSpPr/>
          <p:nvPr/>
        </p:nvSpPr>
        <p:spPr>
          <a:xfrm>
            <a:off x="9653826" y="478047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45" name="Text 43"/>
          <p:cNvSpPr/>
          <p:nvPr/>
        </p:nvSpPr>
        <p:spPr>
          <a:xfrm>
            <a:off x="11882795" y="4780478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46" name="Shape 44"/>
          <p:cNvSpPr/>
          <p:nvPr/>
        </p:nvSpPr>
        <p:spPr>
          <a:xfrm>
            <a:off x="801410" y="5583674"/>
            <a:ext cx="130275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47" name="Text 45"/>
          <p:cNvSpPr/>
          <p:nvPr/>
        </p:nvSpPr>
        <p:spPr>
          <a:xfrm>
            <a:off x="949047" y="5679638"/>
            <a:ext cx="17154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Χαμηλό κόστος / ελαφρύ μοντέλο</a:t>
            </a:r>
            <a:endParaRPr lang="en-US" sz="1150" dirty="0"/>
          </a:p>
        </p:txBody>
      </p:sp>
      <p:sp>
        <p:nvSpPr>
          <p:cNvPr id="48" name="Text 46"/>
          <p:cNvSpPr/>
          <p:nvPr/>
        </p:nvSpPr>
        <p:spPr>
          <a:xfrm>
            <a:off x="2966918" y="567963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49" name="Text 47"/>
          <p:cNvSpPr/>
          <p:nvPr/>
        </p:nvSpPr>
        <p:spPr>
          <a:xfrm>
            <a:off x="5195887" y="567963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50" name="Text 48"/>
          <p:cNvSpPr/>
          <p:nvPr/>
        </p:nvSpPr>
        <p:spPr>
          <a:xfrm>
            <a:off x="7424857" y="567963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51" name="Text 49"/>
          <p:cNvSpPr/>
          <p:nvPr/>
        </p:nvSpPr>
        <p:spPr>
          <a:xfrm>
            <a:off x="9653826" y="5679638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52" name="Text 50"/>
          <p:cNvSpPr/>
          <p:nvPr/>
        </p:nvSpPr>
        <p:spPr>
          <a:xfrm>
            <a:off x="11882795" y="5679638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</a:t>
            </a:r>
            <a:endParaRPr lang="en-US" sz="1150" dirty="0"/>
          </a:p>
        </p:txBody>
      </p:sp>
      <p:sp>
        <p:nvSpPr>
          <p:cNvPr id="53" name="Shape 51"/>
          <p:cNvSpPr/>
          <p:nvPr/>
        </p:nvSpPr>
        <p:spPr>
          <a:xfrm>
            <a:off x="801410" y="6247090"/>
            <a:ext cx="13027581" cy="899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54" name="Text 52"/>
          <p:cNvSpPr/>
          <p:nvPr/>
        </p:nvSpPr>
        <p:spPr>
          <a:xfrm>
            <a:off x="949047" y="6343055"/>
            <a:ext cx="171545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Επεκτασιμότητα σε άλλες εξετάσεις (CT/MRI/Labs)</a:t>
            </a:r>
            <a:endParaRPr lang="en-US" sz="1150" dirty="0"/>
          </a:p>
        </p:txBody>
      </p:sp>
      <p:sp>
        <p:nvSpPr>
          <p:cNvPr id="55" name="Text 53"/>
          <p:cNvSpPr/>
          <p:nvPr/>
        </p:nvSpPr>
        <p:spPr>
          <a:xfrm>
            <a:off x="2966918" y="634305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150" dirty="0"/>
          </a:p>
        </p:txBody>
      </p:sp>
      <p:sp>
        <p:nvSpPr>
          <p:cNvPr id="56" name="Text 54"/>
          <p:cNvSpPr/>
          <p:nvPr/>
        </p:nvSpPr>
        <p:spPr>
          <a:xfrm>
            <a:off x="5195887" y="634305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Καλή</a:t>
            </a:r>
            <a:endParaRPr lang="en-US" sz="1150" dirty="0"/>
          </a:p>
        </p:txBody>
      </p:sp>
      <p:sp>
        <p:nvSpPr>
          <p:cNvPr id="57" name="Text 55"/>
          <p:cNvSpPr/>
          <p:nvPr/>
        </p:nvSpPr>
        <p:spPr>
          <a:xfrm>
            <a:off x="7424857" y="634305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Καλή</a:t>
            </a:r>
            <a:endParaRPr lang="en-US" sz="1150" dirty="0"/>
          </a:p>
        </p:txBody>
      </p:sp>
      <p:sp>
        <p:nvSpPr>
          <p:cNvPr id="58" name="Text 56"/>
          <p:cNvSpPr/>
          <p:nvPr/>
        </p:nvSpPr>
        <p:spPr>
          <a:xfrm>
            <a:off x="9653826" y="6343055"/>
            <a:ext cx="19265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Μέτρια</a:t>
            </a:r>
            <a:endParaRPr lang="en-US" sz="1150" dirty="0"/>
          </a:p>
        </p:txBody>
      </p:sp>
      <p:sp>
        <p:nvSpPr>
          <p:cNvPr id="59" name="Text 57"/>
          <p:cNvSpPr/>
          <p:nvPr/>
        </p:nvSpPr>
        <p:spPr>
          <a:xfrm>
            <a:off x="11882795" y="6343055"/>
            <a:ext cx="17987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Περιορισμένη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1851"/>
            <a:ext cx="70111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Κόστος Τελικού Προϊόντος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5942"/>
            <a:ext cx="6244709" cy="3352205"/>
          </a:xfrm>
          <a:prstGeom prst="roundRect">
            <a:avLst>
              <a:gd name="adj" fmla="val 43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4" name="Shape 2"/>
          <p:cNvSpPr/>
          <p:nvPr/>
        </p:nvSpPr>
        <p:spPr>
          <a:xfrm>
            <a:off x="763310" y="2775942"/>
            <a:ext cx="121920" cy="3352205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5" name="Text 3"/>
          <p:cNvSpPr/>
          <p:nvPr/>
        </p:nvSpPr>
        <p:spPr>
          <a:xfrm>
            <a:off x="1142524" y="3033236"/>
            <a:ext cx="3770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Συνολικό Κόστος Ανάπτυξης: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14380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Κόστος ανάπτυξης σε 12 μήνες: ~ 385.000 - 400.000 €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181356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Dataset: 100.000 € /χρόνο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623554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Developers: 72.000 - 90.000 € /χρόνο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065752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Server: 200.000 € / χρόνο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2524" y="5507950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Εξειδικευμένο Προσωπικό: 10.000 € / χρόνο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2775942"/>
            <a:ext cx="6244709" cy="3726537"/>
          </a:xfrm>
          <a:prstGeom prst="roundRect">
            <a:avLst>
              <a:gd name="adj" fmla="val 3926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2" name="Shape 10"/>
          <p:cNvSpPr/>
          <p:nvPr/>
        </p:nvSpPr>
        <p:spPr>
          <a:xfrm>
            <a:off x="7569041" y="2775942"/>
            <a:ext cx="121920" cy="3726537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3" name="Text 11"/>
          <p:cNvSpPr/>
          <p:nvPr/>
        </p:nvSpPr>
        <p:spPr>
          <a:xfrm>
            <a:off x="7948255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Κοστολόγηση: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48255" y="3614380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Μεγάλα νοσοκομεία: 50.000 € /χρόνο 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48255" y="4181356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Μεσαία νοσοκομεία - κλινικές: 35.000 € /χρόνο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48255" y="4748332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Μικρά νοσοκομεία - κλινικές: 25.000 € /χρόνο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48255" y="5315307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48255" y="5882283"/>
            <a:ext cx="5638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3053"/>
            <a:ext cx="9516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Χάρτης Πορείας προς Τελικό Προϊόν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483298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4" name="Shape 2"/>
          <p:cNvSpPr/>
          <p:nvPr/>
        </p:nvSpPr>
        <p:spPr>
          <a:xfrm>
            <a:off x="3301960" y="3802856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5" name="Shape 3"/>
          <p:cNvSpPr/>
          <p:nvPr/>
        </p:nvSpPr>
        <p:spPr>
          <a:xfrm>
            <a:off x="3062049" y="4228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6" name="Text 4"/>
          <p:cNvSpPr/>
          <p:nvPr/>
        </p:nvSpPr>
        <p:spPr>
          <a:xfrm>
            <a:off x="3147120" y="4270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0604" y="2725460"/>
            <a:ext cx="4593312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1ο εξάμηνο 2026: Βελτίωση Μοντέλου </a:t>
            </a:r>
            <a:endParaRPr lang="en-US" sz="2650" dirty="0"/>
          </a:p>
        </p:txBody>
      </p:sp>
      <p:sp>
        <p:nvSpPr>
          <p:cNvPr id="8" name="Shape 6"/>
          <p:cNvSpPr/>
          <p:nvPr/>
        </p:nvSpPr>
        <p:spPr>
          <a:xfrm>
            <a:off x="5967293" y="448329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9" name="Shape 7"/>
          <p:cNvSpPr/>
          <p:nvPr/>
        </p:nvSpPr>
        <p:spPr>
          <a:xfrm>
            <a:off x="5727382" y="4228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0" name="Text 8"/>
          <p:cNvSpPr/>
          <p:nvPr/>
        </p:nvSpPr>
        <p:spPr>
          <a:xfrm>
            <a:off x="5812453" y="4270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3685818" y="5390555"/>
            <a:ext cx="459343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2ο εξάμηνο 2026: Υποστήριξη όλων των απεικονιστικών εξετάσεων</a:t>
            </a:r>
            <a:endParaRPr lang="en-US" sz="2650" dirty="0"/>
          </a:p>
        </p:txBody>
      </p:sp>
      <p:sp>
        <p:nvSpPr>
          <p:cNvPr id="12" name="Shape 10"/>
          <p:cNvSpPr/>
          <p:nvPr/>
        </p:nvSpPr>
        <p:spPr>
          <a:xfrm>
            <a:off x="8632508" y="3802856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3" name="Shape 11"/>
          <p:cNvSpPr/>
          <p:nvPr/>
        </p:nvSpPr>
        <p:spPr>
          <a:xfrm>
            <a:off x="8392597" y="4228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4" name="Text 12"/>
          <p:cNvSpPr/>
          <p:nvPr/>
        </p:nvSpPr>
        <p:spPr>
          <a:xfrm>
            <a:off x="8477667" y="4270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6351032" y="2725460"/>
            <a:ext cx="459343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1ο εξάμηνο 2027: Testing Process</a:t>
            </a:r>
            <a:endParaRPr lang="en-US" sz="2650" dirty="0"/>
          </a:p>
        </p:txBody>
      </p:sp>
      <p:sp>
        <p:nvSpPr>
          <p:cNvPr id="16" name="Shape 14"/>
          <p:cNvSpPr/>
          <p:nvPr/>
        </p:nvSpPr>
        <p:spPr>
          <a:xfrm>
            <a:off x="11297841" y="448329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l-GR"/>
          </a:p>
        </p:txBody>
      </p:sp>
      <p:sp>
        <p:nvSpPr>
          <p:cNvPr id="17" name="Shape 15"/>
          <p:cNvSpPr/>
          <p:nvPr/>
        </p:nvSpPr>
        <p:spPr>
          <a:xfrm>
            <a:off x="11057930" y="4228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8" name="Text 16"/>
          <p:cNvSpPr/>
          <p:nvPr/>
        </p:nvSpPr>
        <p:spPr>
          <a:xfrm>
            <a:off x="11143000" y="4270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016365" y="5390555"/>
            <a:ext cx="459343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2o εξάμηνο 2027: Τελικό προϊόν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84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Ευχαριστούμε!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738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Η νέα γενιά ιατρικής υποστήριξης ξεκινά εδώ!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760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Για περαιτέρω πληροφορίες και συνεργασίες, επικοινωνήστε μαζί μας: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Τουρούνογλου Νικολέτα -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nicoletatour@gmail.com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Τρύπος Παναγιώτης -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trypos2307@gmail.com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Τζουβάρας Χρήστος -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chtzouv123@gmail.com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48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Γκαραβέλα Δήμητρα Χριστίνα - </a:t>
            </a: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gkaraveladimitra@gmail.com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501</Words>
  <Application>Microsoft Office PowerPoint</Application>
  <PresentationFormat>Προσαρμογή</PresentationFormat>
  <Paragraphs>109</Paragraphs>
  <Slides>9</Slides>
  <Notes>9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13" baseType="lpstr">
      <vt:lpstr>Roboto Medium</vt:lpstr>
      <vt:lpstr>Arial</vt:lpstr>
      <vt:lpstr>Roboto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NIKOLETA TOUROUNOGLOU</cp:lastModifiedBy>
  <cp:revision>2</cp:revision>
  <dcterms:created xsi:type="dcterms:W3CDTF">2025-11-16T12:19:49Z</dcterms:created>
  <dcterms:modified xsi:type="dcterms:W3CDTF">2025-11-16T12:23:07Z</dcterms:modified>
</cp:coreProperties>
</file>